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56" r:id="rId2"/>
    <p:sldId id="257" r:id="rId3"/>
    <p:sldId id="259" r:id="rId4"/>
    <p:sldId id="260" r:id="rId5"/>
    <p:sldId id="261" r:id="rId6"/>
    <p:sldId id="262" r:id="rId7"/>
    <p:sldId id="263" r:id="rId8"/>
    <p:sldId id="264" r:id="rId9"/>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94660"/>
  </p:normalViewPr>
  <p:slideViewPr>
    <p:cSldViewPr>
      <p:cViewPr>
        <p:scale>
          <a:sx n="81" d="100"/>
          <a:sy n="81" d="100"/>
        </p:scale>
        <p:origin x="-702" y="-1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40C4E5-BA7E-409B-8ED8-4C4BBF8E09B6}" type="datetimeFigureOut">
              <a:rPr lang="tr-TR" smtClean="0"/>
              <a:t>13.2.2014</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E8955B6-CB8D-4907-9591-0304D5F0E446}" type="slidenum">
              <a:rPr lang="tr-TR" smtClean="0"/>
              <a:t>‹#›</a:t>
            </a:fld>
            <a:endParaRPr lang="tr-TR"/>
          </a:p>
        </p:txBody>
      </p:sp>
    </p:spTree>
    <p:extLst>
      <p:ext uri="{BB962C8B-B14F-4D97-AF65-F5344CB8AC3E}">
        <p14:creationId xmlns:p14="http://schemas.microsoft.com/office/powerpoint/2010/main" val="988106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smtClean="0"/>
              <a:t>Click to edit Master title style</a:t>
            </a:r>
            <a:endParaRPr lang="en-US"/>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13.2.2014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26425772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smtClean="0"/>
              <a:t>Click to edit Master title style</a:t>
            </a:r>
            <a:endParaRPr lang="en-US"/>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3720DD-5B6D-40BF-8493-A6B52D484E6B}" type="datetimeFigureOut">
              <a:rPr lang="tr-TR" smtClean="0"/>
              <a:t>13.2.2014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7661452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smtClean="0"/>
              <a:t>Click to edit Master title style</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13.2.2014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270567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A23720DD-5B6D-40BF-8493-A6B52D484E6B}" type="datetimeFigureOut">
              <a:rPr lang="tr-TR" smtClean="0"/>
              <a:t>13.2.2014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a:defRPr lang="en-US" sz="1400" cap="small" dirty="0" smtClean="0">
                <a:solidFill>
                  <a:schemeClr val="bg2">
                    <a:lumMod val="40000"/>
                    <a:lumOff val="60000"/>
                  </a:schemeClr>
                </a:solidFill>
                <a:latin typeface="+mj-lt"/>
                <a:ea typeface="+mj-ea"/>
                <a:cs typeface="+mj-cs"/>
              </a:defRPr>
            </a:lvl1pPr>
          </a:lstStyle>
          <a:p>
            <a:pPr marL="0" lvl="0" indent="0">
              <a:buNone/>
            </a:pPr>
            <a:r>
              <a:rPr lang="en-US" smtClean="0"/>
              <a:t>Click to edit Master text styles</a:t>
            </a:r>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smtClean="0"/>
              <a:t>“</a:t>
            </a:r>
            <a:endParaRPr lang="en-US" sz="12200" dirty="0"/>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smtClean="0"/>
              <a:t>”</a:t>
            </a:r>
            <a:endParaRPr lang="en-US" sz="12200" dirty="0"/>
          </a:p>
        </p:txBody>
      </p:sp>
    </p:spTree>
    <p:extLst>
      <p:ext uri="{BB962C8B-B14F-4D97-AF65-F5344CB8AC3E}">
        <p14:creationId xmlns:p14="http://schemas.microsoft.com/office/powerpoint/2010/main" val="24049124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23720DD-5B6D-40BF-8493-A6B52D484E6B}" type="datetimeFigureOut">
              <a:rPr lang="tr-TR" smtClean="0"/>
              <a:t>13.2.2014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6346688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3276600"/>
          </a:xfrm>
        </p:spPr>
        <p:txBody>
          <a:bodyPr/>
          <a:lstStyle>
            <a:lvl1pPr>
              <a:defRPr sz="4800"/>
            </a:lvl1pPr>
          </a:lstStyle>
          <a:p>
            <a:r>
              <a:rPr lang="en-US" smtClean="0"/>
              <a:t>Click to edit Master title style</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13.2.2014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
        <p:nvSpPr>
          <p:cNvPr id="8" name="Text Placeholder 3"/>
          <p:cNvSpPr>
            <a:spLocks noGrp="1"/>
          </p:cNvSpPr>
          <p:nvPr>
            <p:ph type="body" sz="half" idx="2"/>
          </p:nvPr>
        </p:nvSpPr>
        <p:spPr>
          <a:xfrm>
            <a:off x="1181409" y="4953001"/>
            <a:ext cx="6001049" cy="1074057"/>
          </a:xfrm>
        </p:spPr>
        <p:txBody>
          <a:bodyPr anchor="t">
            <a:normAutofit/>
          </a:bodyPr>
          <a:lstStyle>
            <a:lvl1pPr marL="0" indent="0">
              <a:buNone/>
              <a:defRPr lang="en-US" sz="1800" b="0" i="0" kern="1200" dirty="0" smtClean="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smtClean="0"/>
              <a:t>“</a:t>
            </a:r>
            <a:endParaRPr lang="en-US" sz="12200" dirty="0"/>
          </a:p>
        </p:txBody>
      </p:sp>
      <p:sp>
        <p:nvSpPr>
          <p:cNvPr id="15" name="TextBox 14"/>
          <p:cNvSpPr txBox="1"/>
          <p:nvPr/>
        </p:nvSpPr>
        <p:spPr>
          <a:xfrm>
            <a:off x="7002348" y="3316513"/>
            <a:ext cx="601591" cy="1969770"/>
          </a:xfrm>
          <a:prstGeom prst="rect">
            <a:avLst/>
          </a:prstGeom>
          <a:noFill/>
        </p:spPr>
        <p:txBody>
          <a:bodyPr wrap="square" rtlCol="0">
            <a:spAutoFit/>
          </a:bodyPr>
          <a:lstStyle>
            <a:defPPr>
              <a:defRPr lang="en-US"/>
            </a:defPPr>
            <a:lvl1pPr lvl="0" algn="r">
              <a:defRPr sz="12200" b="0" i="0">
                <a:solidFill>
                  <a:schemeClr val="bg2">
                    <a:lumMod val="40000"/>
                    <a:lumOff val="60000"/>
                  </a:schemeClr>
                </a:solidFill>
                <a:latin typeface="Arial"/>
                <a:ea typeface="+mj-ea"/>
                <a:cs typeface="+mj-cs"/>
              </a:defRPr>
            </a:lvl1pPr>
          </a:lstStyle>
          <a:p>
            <a:pPr lvl="0"/>
            <a:r>
              <a:rPr lang="en-US" sz="12200" dirty="0" smtClean="0"/>
              <a:t>”</a:t>
            </a:r>
            <a:endParaRPr lang="en-US" sz="12200" dirty="0"/>
          </a:p>
        </p:txBody>
      </p:sp>
    </p:spTree>
    <p:extLst>
      <p:ext uri="{BB962C8B-B14F-4D97-AF65-F5344CB8AC3E}">
        <p14:creationId xmlns:p14="http://schemas.microsoft.com/office/powerpoint/2010/main" val="5337324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smtClean="0"/>
              <a:t>Click to edit Master title style</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13.2.2014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
        <p:nvSpPr>
          <p:cNvPr id="10" name="Text Placeholder 3"/>
          <p:cNvSpPr>
            <a:spLocks noGrp="1"/>
          </p:cNvSpPr>
          <p:nvPr>
            <p:ph type="body" sz="half" idx="2"/>
          </p:nvPr>
        </p:nvSpPr>
        <p:spPr>
          <a:xfrm>
            <a:off x="866442" y="4350657"/>
            <a:ext cx="6620968" cy="16764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ext Placeholder 3"/>
          <p:cNvSpPr>
            <a:spLocks noGrp="1"/>
          </p:cNvSpPr>
          <p:nvPr>
            <p:ph type="body" sz="half" idx="13"/>
          </p:nvPr>
        </p:nvSpPr>
        <p:spPr>
          <a:xfrm>
            <a:off x="866441" y="3848611"/>
            <a:ext cx="6620968" cy="588517"/>
          </a:xfrm>
        </p:spPr>
        <p:txBody>
          <a:bodyPr anchor="b">
            <a:normAutofit/>
          </a:bodyPr>
          <a:lstStyle>
            <a:lvl1pPr marL="0" indent="0" algn="l" defTabSz="457200" rtl="0" eaLnBrk="1" latinLnBrk="0" hangingPunct="1">
              <a:buNone/>
              <a:defRPr lang="en-US" sz="3600" b="0" i="0" kern="1200" cap="none" dirty="0" smtClean="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05441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3"/>
          <p:cNvSpPr>
            <a:spLocks noGrp="1"/>
          </p:cNvSpPr>
          <p:nvPr>
            <p:ph type="dt" sz="half" idx="10"/>
          </p:nvPr>
        </p:nvSpPr>
        <p:spPr/>
        <p:txBody>
          <a:bodyPr/>
          <a:lstStyle/>
          <a:p>
            <a:fld id="{A23720DD-5B6D-40BF-8493-A6B52D484E6B}" type="datetimeFigureOut">
              <a:rPr lang="tr-TR" smtClean="0"/>
              <a:t>13.2.2014</a:t>
            </a:fld>
            <a:endParaRPr lang="tr-TR"/>
          </a:p>
        </p:txBody>
      </p:sp>
      <p:sp>
        <p:nvSpPr>
          <p:cNvPr id="4"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23209050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9" name="Picture Placeholder 2"/>
          <p:cNvSpPr>
            <a:spLocks noGrp="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30" name="Picture Placeholder 2"/>
          <p:cNvSpPr>
            <a:spLocks noGrp="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31" name="Picture Placeholder 2"/>
          <p:cNvSpPr>
            <a:spLocks noGrp="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23720DD-5B6D-40BF-8493-A6B52D484E6B}" type="datetimeFigureOut">
              <a:rPr lang="tr-TR" smtClean="0"/>
              <a:t>13.2.2014</a:t>
            </a:fld>
            <a:endParaRPr lang="tr-TR"/>
          </a:p>
        </p:txBody>
      </p:sp>
      <p:sp>
        <p:nvSpPr>
          <p:cNvPr id="4"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8295031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23720DD-5B6D-40BF-8493-A6B52D484E6B}" type="datetimeFigureOut">
              <a:rPr lang="tr-TR" smtClean="0"/>
              <a:t>13.2.2014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5066286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smtClean="0"/>
              <a:t>Click to edit Master title style</a:t>
            </a:r>
            <a:endParaRPr lang="en-US"/>
          </a:p>
        </p:txBody>
      </p:sp>
      <p:sp>
        <p:nvSpPr>
          <p:cNvPr id="3" name="Vertical Text Placeholder 2"/>
          <p:cNvSpPr>
            <a:spLocks noGrp="1"/>
          </p:cNvSpPr>
          <p:nvPr>
            <p:ph type="body" orient="vert" idx="1"/>
          </p:nvPr>
        </p:nvSpPr>
        <p:spPr>
          <a:xfrm>
            <a:off x="489475" y="430214"/>
            <a:ext cx="5568812" cy="5826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23720DD-5B6D-40BF-8493-A6B52D484E6B}" type="datetimeFigureOut">
              <a:rPr lang="tr-TR" smtClean="0"/>
              <a:t>13.2.2014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911377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A23720DD-5B6D-40BF-8493-A6B52D484E6B}" type="datetimeFigureOut">
              <a:rPr lang="tr-TR" smtClean="0"/>
              <a:t>13.2.2014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2145593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23720DD-5B6D-40BF-8493-A6B52D484E6B}" type="datetimeFigureOut">
              <a:rPr lang="tr-TR" smtClean="0"/>
              <a:t>13.2.2014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434062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23720DD-5B6D-40BF-8493-A6B52D484E6B}" type="datetimeFigureOut">
              <a:rPr lang="tr-TR" smtClean="0"/>
              <a:t>13.2.2014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4149782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23720DD-5B6D-40BF-8493-A6B52D484E6B}" type="datetimeFigureOut">
              <a:rPr lang="tr-TR" smtClean="0"/>
              <a:t>13.2.2014</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310813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Date Placeholder 2"/>
          <p:cNvSpPr>
            <a:spLocks noGrp="1"/>
          </p:cNvSpPr>
          <p:nvPr>
            <p:ph type="dt" sz="half" idx="10"/>
          </p:nvPr>
        </p:nvSpPr>
        <p:spPr/>
        <p:txBody>
          <a:bodyPr/>
          <a:lstStyle/>
          <a:p>
            <a:fld id="{A23720DD-5B6D-40BF-8493-A6B52D484E6B}" type="datetimeFigureOut">
              <a:rPr lang="tr-TR" smtClean="0"/>
              <a:t>13.2.2014</a:t>
            </a:fld>
            <a:endParaRPr lang="tr-TR"/>
          </a:p>
        </p:txBody>
      </p:sp>
      <p:sp>
        <p:nvSpPr>
          <p:cNvPr id="5" name="Footer Placeholder 3"/>
          <p:cNvSpPr>
            <a:spLocks noGrp="1"/>
          </p:cNvSpPr>
          <p:nvPr>
            <p:ph type="ftr" sz="quarter" idx="11"/>
          </p:nvPr>
        </p:nvSpPr>
        <p:spPr/>
        <p:txBody>
          <a:bodyPr/>
          <a:lstStyle/>
          <a:p>
            <a:endParaRPr lang="tr-TR"/>
          </a:p>
        </p:txBody>
      </p:sp>
      <p:sp>
        <p:nvSpPr>
          <p:cNvPr id="6" name="Slide Number Placeholder 4"/>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2674849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A23720DD-5B6D-40BF-8493-A6B52D484E6B}" type="datetimeFigureOut">
              <a:rPr lang="tr-TR" smtClean="0"/>
              <a:t>13.2.2014</a:t>
            </a:fld>
            <a:endParaRPr lang="tr-TR"/>
          </a:p>
        </p:txBody>
      </p:sp>
      <p:sp>
        <p:nvSpPr>
          <p:cNvPr id="5" name="Footer Placeholder 2"/>
          <p:cNvSpPr>
            <a:spLocks noGrp="1"/>
          </p:cNvSpPr>
          <p:nvPr>
            <p:ph type="ftr" sz="quarter" idx="11"/>
          </p:nvPr>
        </p:nvSpPr>
        <p:spPr/>
        <p:txBody>
          <a:bodyPr/>
          <a:lstStyle/>
          <a:p>
            <a:endParaRPr lang="tr-TR"/>
          </a:p>
        </p:txBody>
      </p:sp>
      <p:sp>
        <p:nvSpPr>
          <p:cNvPr id="6" name="Slide Number Placeholder 3"/>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4213814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A23720DD-5B6D-40BF-8493-A6B52D484E6B}" type="datetimeFigureOut">
              <a:rPr lang="tr-TR" smtClean="0"/>
              <a:t>13.2.2014</a:t>
            </a:fld>
            <a:endParaRPr lang="tr-TR"/>
          </a:p>
        </p:txBody>
      </p:sp>
      <p:sp>
        <p:nvSpPr>
          <p:cNvPr id="5" name="Footer Placeholder 5"/>
          <p:cNvSpPr>
            <a:spLocks noGrp="1"/>
          </p:cNvSpPr>
          <p:nvPr>
            <p:ph type="ftr" sz="quarter" idx="11"/>
          </p:nvPr>
        </p:nvSpPr>
        <p:spPr/>
        <p:txBody>
          <a:bodyPr/>
          <a:lstStyle/>
          <a:p>
            <a:endParaRPr lang="tr-TR"/>
          </a:p>
        </p:txBody>
      </p:sp>
      <p:sp>
        <p:nvSpPr>
          <p:cNvPr id="6" name="Slide Number Placeholder 6"/>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2229981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3720DD-5B6D-40BF-8493-A6B52D484E6B}" type="datetimeFigureOut">
              <a:rPr lang="tr-TR" smtClean="0"/>
              <a:t>13.2.2014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21526965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23720DD-5B6D-40BF-8493-A6B52D484E6B}" type="datetimeFigureOut">
              <a:rPr lang="tr-TR" smtClean="0"/>
              <a:t>13.2.2014</a:t>
            </a:fld>
            <a:endParaRPr lang="tr-TR"/>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tr-TR"/>
          </a:p>
        </p:txBody>
      </p:sp>
      <p:sp>
        <p:nvSpPr>
          <p:cNvPr id="6" name="Slide Number Placeholder 5"/>
          <p:cNvSpPr>
            <a:spLocks noGrp="1"/>
          </p:cNvSpPr>
          <p:nvPr>
            <p:ph type="sldNum" sz="quarter" idx="4"/>
          </p:nvPr>
        </p:nvSpPr>
        <p:spPr>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F302176B-0E47-46AC-8F43-DAB4B8A37D06}" type="slidenum">
              <a:rPr lang="tr-TR" smtClean="0"/>
              <a:t>‹#›</a:t>
            </a:fld>
            <a:endParaRPr lang="tr-TR"/>
          </a:p>
        </p:txBody>
      </p:sp>
    </p:spTree>
    <p:extLst>
      <p:ext uri="{BB962C8B-B14F-4D97-AF65-F5344CB8AC3E}">
        <p14:creationId xmlns:p14="http://schemas.microsoft.com/office/powerpoint/2010/main" val="233102620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ct val="20000"/>
        </a:spcBef>
        <a:spcAft>
          <a:spcPts val="60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ct val="20000"/>
        </a:spcBef>
        <a:spcAft>
          <a:spcPts val="60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ct val="20000"/>
        </a:spcBef>
        <a:spcAft>
          <a:spcPts val="60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ct val="20000"/>
        </a:spcBef>
        <a:spcAft>
          <a:spcPts val="60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ct val="20000"/>
        </a:spcBef>
        <a:spcAft>
          <a:spcPts val="60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ct val="20000"/>
        </a:spcBef>
        <a:spcAft>
          <a:spcPts val="60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6pPr>
      <a:lvl7pPr marL="2971849" indent="-228604" algn="l" defTabSz="457207" rtl="0" eaLnBrk="1" latinLnBrk="0" hangingPunct="1">
        <a:spcBef>
          <a:spcPct val="20000"/>
        </a:spcBef>
        <a:spcAft>
          <a:spcPts val="60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7pPr>
      <a:lvl8pPr marL="3429057" indent="-228604" algn="l" defTabSz="457207" rtl="0" eaLnBrk="1" latinLnBrk="0" hangingPunct="1">
        <a:spcBef>
          <a:spcPct val="20000"/>
        </a:spcBef>
        <a:spcAft>
          <a:spcPts val="60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8pPr>
      <a:lvl9pPr marL="3886264" indent="-228604" algn="l" defTabSz="457207" rtl="0" eaLnBrk="1" latinLnBrk="0" hangingPunct="1">
        <a:spcBef>
          <a:spcPct val="20000"/>
        </a:spcBef>
        <a:spcAft>
          <a:spcPts val="60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portal.kays.kalkinma.gov.tr/wp-content/uploads/2012/10/KAYS-BasvuruTamamla.mp4"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1331640" y="548680"/>
            <a:ext cx="6620968" cy="2736304"/>
          </a:xfrm>
        </p:spPr>
        <p:txBody>
          <a:bodyPr/>
          <a:lstStyle/>
          <a:p>
            <a:pPr algn="r"/>
            <a:r>
              <a:rPr lang="tr-TR" sz="4400" b="1" dirty="0" smtClean="0"/>
              <a:t>T.C</a:t>
            </a:r>
            <a:r>
              <a:rPr lang="tr-TR" sz="4400" b="1" dirty="0"/>
              <a:t>.</a:t>
            </a:r>
            <a:br>
              <a:rPr lang="tr-TR" sz="4400" b="1" dirty="0"/>
            </a:br>
            <a:r>
              <a:rPr lang="tr-TR" sz="4400" b="1" dirty="0"/>
              <a:t>GÜNEY EGE KALKINMA AJANSI</a:t>
            </a:r>
            <a:endParaRPr lang="tr-TR" sz="4400" dirty="0"/>
          </a:p>
        </p:txBody>
      </p:sp>
      <p:sp>
        <p:nvSpPr>
          <p:cNvPr id="3" name="Alt Başlık 2"/>
          <p:cNvSpPr>
            <a:spLocks noGrp="1"/>
          </p:cNvSpPr>
          <p:nvPr>
            <p:ph type="subTitle" idx="1"/>
          </p:nvPr>
        </p:nvSpPr>
        <p:spPr>
          <a:xfrm>
            <a:off x="1187624" y="4077072"/>
            <a:ext cx="6620968" cy="2304256"/>
          </a:xfrm>
        </p:spPr>
        <p:txBody>
          <a:bodyPr>
            <a:noAutofit/>
          </a:bodyPr>
          <a:lstStyle/>
          <a:p>
            <a:pPr algn="r"/>
            <a:r>
              <a:rPr lang="tr-TR" sz="3600" b="1" dirty="0" smtClean="0"/>
              <a:t>BAŞVURU DOSYASI HAZIRLAMA</a:t>
            </a:r>
          </a:p>
          <a:p>
            <a:pPr algn="r"/>
            <a:r>
              <a:rPr lang="tr-TR" sz="3600" b="1" dirty="0" smtClean="0"/>
              <a:t>BİLGİ NOTU</a:t>
            </a:r>
          </a:p>
        </p:txBody>
      </p:sp>
    </p:spTree>
    <p:extLst>
      <p:ext uri="{BB962C8B-B14F-4D97-AF65-F5344CB8AC3E}">
        <p14:creationId xmlns:p14="http://schemas.microsoft.com/office/powerpoint/2010/main" val="9638414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1772816"/>
            <a:ext cx="8229600" cy="3312368"/>
          </a:xfrm>
        </p:spPr>
        <p:txBody>
          <a:bodyPr>
            <a:normAutofit/>
          </a:bodyPr>
          <a:lstStyle/>
          <a:p>
            <a:pPr marL="0" indent="0" algn="thaiDist">
              <a:lnSpc>
                <a:spcPct val="200000"/>
              </a:lnSpc>
              <a:buNone/>
            </a:pPr>
            <a:r>
              <a:rPr lang="tr-TR" b="1" i="1" dirty="0" smtClean="0">
                <a:latin typeface="Candara" panose="020E0502030303020204" pitchFamily="34" charset="0"/>
              </a:rPr>
              <a:t>Mali </a:t>
            </a:r>
            <a:r>
              <a:rPr lang="tr-TR" b="1" i="1" dirty="0">
                <a:latin typeface="Candara" panose="020E0502030303020204" pitchFamily="34" charset="0"/>
              </a:rPr>
              <a:t>Destek Programları kapsamında Ajansımıza sunulacak proje teklifleri ile ilgili dosyaları hatasız ve belirlenen formata uygun olarak hazırlamak ve Başvuru Sahiplerinin çalışmalarını kolaylaştırmak için gerekli bilgiler bu çalışmada sunulmuştur. Başvuru Sahipleri proje teklifi dosyasının hazırlanması aşamasında belirlenen kurallara azami dikkat göstermelidirler</a:t>
            </a:r>
            <a:r>
              <a:rPr lang="tr-TR" b="1" i="1" dirty="0" smtClean="0">
                <a:latin typeface="Candara" panose="020E0502030303020204" pitchFamily="34" charset="0"/>
              </a:rPr>
              <a:t>.</a:t>
            </a:r>
            <a:endParaRPr lang="tr-TR" b="1" i="1" dirty="0">
              <a:latin typeface="Candara" panose="020E0502030303020204" pitchFamily="34" charset="0"/>
            </a:endParaRPr>
          </a:p>
        </p:txBody>
      </p:sp>
    </p:spTree>
    <p:extLst>
      <p:ext uri="{BB962C8B-B14F-4D97-AF65-F5344CB8AC3E}">
        <p14:creationId xmlns:p14="http://schemas.microsoft.com/office/powerpoint/2010/main" val="3315539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5229200"/>
            <a:ext cx="8866096" cy="1481704"/>
          </a:xfrm>
          <a:prstGeom prst="rect">
            <a:avLst/>
          </a:prstGeom>
        </p:spPr>
        <p:txBody>
          <a:bodyPr wrap="square" lIns="95775" tIns="47887" rIns="95775" bIns="47887">
            <a:spAutoFit/>
          </a:bodyPr>
          <a:lstStyle/>
          <a:p>
            <a:pPr algn="ctr"/>
            <a:r>
              <a:rPr lang="tr-TR" b="1" i="1" dirty="0">
                <a:latin typeface="Candara" panose="020E0502030303020204" pitchFamily="34" charset="0"/>
              </a:rPr>
              <a:t>Başvuru formu ve </a:t>
            </a:r>
            <a:r>
              <a:rPr lang="tr-TR" b="1" i="1" dirty="0" smtClean="0">
                <a:latin typeface="Candara" panose="020E0502030303020204" pitchFamily="34" charset="0"/>
              </a:rPr>
              <a:t>ekleri </a:t>
            </a:r>
            <a:r>
              <a:rPr lang="tr-TR" b="1" i="1" dirty="0">
                <a:latin typeface="Candara" panose="020E0502030303020204" pitchFamily="34" charset="0"/>
              </a:rPr>
              <a:t>çevrimiçi (online) olarak sistem üzerinden doldurularak elektronik ortamda Ajansa </a:t>
            </a:r>
            <a:r>
              <a:rPr lang="tr-TR" b="1" i="1" dirty="0" smtClean="0">
                <a:latin typeface="Candara" panose="020E0502030303020204" pitchFamily="34" charset="0"/>
              </a:rPr>
              <a:t>gönderilir</a:t>
            </a:r>
          </a:p>
          <a:p>
            <a:pPr algn="ctr"/>
            <a:endParaRPr lang="tr-TR" b="1" i="1" dirty="0" smtClean="0">
              <a:latin typeface="Candara" panose="020E0502030303020204" pitchFamily="34" charset="0"/>
            </a:endParaRPr>
          </a:p>
          <a:p>
            <a:pPr algn="ctr"/>
            <a:r>
              <a:rPr lang="tr-TR" b="1" i="1" dirty="0">
                <a:solidFill>
                  <a:srgbClr val="FFFF00"/>
                </a:solidFill>
                <a:latin typeface="Candara" panose="020E0502030303020204" pitchFamily="34" charset="0"/>
                <a:hlinkClick r:id="rId2"/>
              </a:rPr>
              <a:t>http://</a:t>
            </a:r>
            <a:r>
              <a:rPr lang="tr-TR" b="1" i="1" dirty="0" smtClean="0">
                <a:solidFill>
                  <a:srgbClr val="FFFF00"/>
                </a:solidFill>
                <a:latin typeface="Candara" panose="020E0502030303020204" pitchFamily="34" charset="0"/>
                <a:hlinkClick r:id="rId2"/>
              </a:rPr>
              <a:t>portal.kays.kalkinma.gov.tr/wp-content/uploads/2012/10/KAYS-BasvuruTamamla.mp4</a:t>
            </a:r>
            <a:endParaRPr lang="tr-TR" b="1" i="1" dirty="0" smtClean="0">
              <a:solidFill>
                <a:srgbClr val="FFFF00"/>
              </a:solidFill>
              <a:latin typeface="Candara" panose="020E0502030303020204" pitchFamily="34" charset="0"/>
            </a:endParaRPr>
          </a:p>
          <a:p>
            <a:pPr algn="ctr"/>
            <a:endParaRPr lang="tr-TR" b="1" i="1" dirty="0">
              <a:latin typeface="Candara" panose="020E0502030303020204" pitchFamily="34" charset="0"/>
            </a:endParaRPr>
          </a:p>
        </p:txBody>
      </p:sp>
      <p:pic>
        <p:nvPicPr>
          <p:cNvPr id="2" name="Picture 1"/>
          <p:cNvPicPr>
            <a:picLocks noChangeAspect="1"/>
          </p:cNvPicPr>
          <p:nvPr/>
        </p:nvPicPr>
        <p:blipFill>
          <a:blip r:embed="rId3"/>
          <a:stretch>
            <a:fillRect/>
          </a:stretch>
        </p:blipFill>
        <p:spPr>
          <a:xfrm>
            <a:off x="827584" y="248943"/>
            <a:ext cx="7401454" cy="4980257"/>
          </a:xfrm>
          <a:prstGeom prst="rect">
            <a:avLst/>
          </a:prstGeom>
        </p:spPr>
      </p:pic>
      <p:sp>
        <p:nvSpPr>
          <p:cNvPr id="5" name="Oval 4"/>
          <p:cNvSpPr/>
          <p:nvPr/>
        </p:nvSpPr>
        <p:spPr>
          <a:xfrm>
            <a:off x="2699792" y="1196752"/>
            <a:ext cx="864096" cy="504056"/>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tr-TR"/>
          </a:p>
        </p:txBody>
      </p:sp>
    </p:spTree>
    <p:extLst>
      <p:ext uri="{BB962C8B-B14F-4D97-AF65-F5344CB8AC3E}">
        <p14:creationId xmlns:p14="http://schemas.microsoft.com/office/powerpoint/2010/main" val="37698122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6222" y="4384028"/>
            <a:ext cx="8688573" cy="650707"/>
          </a:xfrm>
          <a:prstGeom prst="rect">
            <a:avLst/>
          </a:prstGeom>
        </p:spPr>
        <p:txBody>
          <a:bodyPr wrap="square" lIns="95775" tIns="47887" rIns="95775" bIns="47887">
            <a:spAutoFit/>
          </a:bodyPr>
          <a:lstStyle/>
          <a:p>
            <a:pPr algn="ctr"/>
            <a:r>
              <a:rPr lang="tr-TR" b="1" i="1" dirty="0"/>
              <a:t>Elektronik ortamda Ajansa gönderilen başvuru belgelerinin sistem üzerinden bilgisayar ortamına indirilerek çıktıları alınır. </a:t>
            </a:r>
          </a:p>
        </p:txBody>
      </p:sp>
      <p:pic>
        <p:nvPicPr>
          <p:cNvPr id="6" name="Resim 1"/>
          <p:cNvPicPr/>
          <p:nvPr/>
        </p:nvPicPr>
        <p:blipFill>
          <a:blip r:embed="rId2"/>
          <a:stretch>
            <a:fillRect/>
          </a:stretch>
        </p:blipFill>
        <p:spPr>
          <a:xfrm>
            <a:off x="107505" y="764704"/>
            <a:ext cx="8866008" cy="2880320"/>
          </a:xfrm>
          <a:prstGeom prst="rect">
            <a:avLst/>
          </a:prstGeom>
        </p:spPr>
      </p:pic>
      <p:sp>
        <p:nvSpPr>
          <p:cNvPr id="4" name="Oval 3"/>
          <p:cNvSpPr/>
          <p:nvPr/>
        </p:nvSpPr>
        <p:spPr>
          <a:xfrm>
            <a:off x="4083084" y="2204864"/>
            <a:ext cx="992971" cy="86409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lIns="95775" tIns="47887" rIns="95775" bIns="47887" spcCol="0" rtlCol="0" anchor="ctr"/>
          <a:lstStyle/>
          <a:p>
            <a:pPr algn="ctr"/>
            <a:endParaRPr lang="tr-TR"/>
          </a:p>
        </p:txBody>
      </p:sp>
    </p:spTree>
    <p:extLst>
      <p:ext uri="{BB962C8B-B14F-4D97-AF65-F5344CB8AC3E}">
        <p14:creationId xmlns:p14="http://schemas.microsoft.com/office/powerpoint/2010/main" val="14291263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5133" y="1196752"/>
            <a:ext cx="8690812" cy="646331"/>
          </a:xfrm>
          <a:prstGeom prst="rect">
            <a:avLst/>
          </a:prstGeom>
        </p:spPr>
        <p:txBody>
          <a:bodyPr wrap="square">
            <a:spAutoFit/>
          </a:bodyPr>
          <a:lstStyle/>
          <a:p>
            <a:pPr algn="ctr"/>
            <a:r>
              <a:rPr lang="tr-TR" b="1" i="1" dirty="0">
                <a:solidFill>
                  <a:srgbClr val="FFFF00"/>
                </a:solidFill>
              </a:rPr>
              <a:t>Başvuru belgelerinin matbu şekilde Ajansa ulaştırılması için başvuru dosyasının hazırlanması gerekmektedir</a:t>
            </a:r>
          </a:p>
        </p:txBody>
      </p:sp>
      <p:sp>
        <p:nvSpPr>
          <p:cNvPr id="4" name="Rectangle 3"/>
          <p:cNvSpPr/>
          <p:nvPr/>
        </p:nvSpPr>
        <p:spPr>
          <a:xfrm>
            <a:off x="211975" y="5517232"/>
            <a:ext cx="8323594" cy="923330"/>
          </a:xfrm>
          <a:prstGeom prst="rect">
            <a:avLst/>
          </a:prstGeom>
        </p:spPr>
        <p:txBody>
          <a:bodyPr wrap="square">
            <a:spAutoFit/>
          </a:bodyPr>
          <a:lstStyle/>
          <a:p>
            <a:r>
              <a:rPr lang="tr-TR" b="1" i="1" dirty="0"/>
              <a:t>Başvuru Dosyasını hazırlamak için öncelikle </a:t>
            </a:r>
            <a:r>
              <a:rPr lang="tr-TR" b="1" i="1" dirty="0" smtClean="0"/>
              <a:t>1 adet kırmızı ve 1 adet mavi olmak üzere 2 adet </a:t>
            </a:r>
            <a:r>
              <a:rPr lang="tr-TR" b="1" i="1" dirty="0"/>
              <a:t>klasör, poşet dosya, ambalaj kağıdı, koli bandı ve makas tedarik edilir.</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1680" y="2200794"/>
            <a:ext cx="5472608" cy="2884390"/>
          </a:xfrm>
          <a:prstGeom prst="rect">
            <a:avLst/>
          </a:prstGeom>
          <a:effectLst>
            <a:softEdge rad="63500"/>
          </a:effectLst>
        </p:spPr>
      </p:pic>
    </p:spTree>
    <p:extLst>
      <p:ext uri="{BB962C8B-B14F-4D97-AF65-F5344CB8AC3E}">
        <p14:creationId xmlns:p14="http://schemas.microsoft.com/office/powerpoint/2010/main" val="21322797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15319" y="4725144"/>
            <a:ext cx="8352928" cy="1200329"/>
          </a:xfrm>
          <a:prstGeom prst="rect">
            <a:avLst/>
          </a:prstGeom>
        </p:spPr>
        <p:txBody>
          <a:bodyPr wrap="square">
            <a:spAutoFit/>
          </a:bodyPr>
          <a:lstStyle/>
          <a:p>
            <a:pPr algn="ctr"/>
            <a:r>
              <a:rPr lang="tr-TR" b="1" i="1" dirty="0"/>
              <a:t>Sistem üzerinden Online (çevrimiçi) ortamda doldurulmuş ve çıktısı alınmış olan Başvuru Formu, Bütçe, Mantıksal Çerçeve, </a:t>
            </a:r>
            <a:r>
              <a:rPr lang="tr-TR" b="1" i="1" dirty="0" smtClean="0"/>
              <a:t>Özgeçmiş </a:t>
            </a:r>
            <a:r>
              <a:rPr lang="tr-TR" b="1" i="1" dirty="0" smtClean="0"/>
              <a:t>ile </a:t>
            </a:r>
            <a:r>
              <a:rPr lang="tr-TR" b="1" i="1" dirty="0"/>
              <a:t>istenilen diğer belgeler arkalı önlü olmak üzere şeffaf dosyalara yerleştirilir.</a:t>
            </a:r>
          </a:p>
        </p:txBody>
      </p:sp>
      <p:pic>
        <p:nvPicPr>
          <p:cNvPr id="6" name="Resim 5" descr="Z:\00     DOĞRUDAN FAALİYET DESTEĞİ\bilgi notu fotolar\DSCN0506.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83843" y="1595102"/>
            <a:ext cx="2664296" cy="2332799"/>
          </a:xfrm>
          <a:prstGeom prst="roundRect">
            <a:avLst>
              <a:gd name="adj" fmla="val 8594"/>
            </a:avLst>
          </a:prstGeom>
          <a:solidFill>
            <a:srgbClr val="FFFFFF">
              <a:shade val="85000"/>
            </a:srgbClr>
          </a:solidFill>
          <a:ln>
            <a:noFill/>
          </a:ln>
          <a:effectLst>
            <a:softEdge rad="63500"/>
          </a:effectLst>
        </p:spPr>
      </p:pic>
      <p:pic>
        <p:nvPicPr>
          <p:cNvPr id="7" name="Resim 4" descr="Z:\00     DOĞRUDAN FAALİYET DESTEĞİ\bilgi notu fotolar\DSCN0504.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5319" y="1542327"/>
            <a:ext cx="2230928" cy="2376264"/>
          </a:xfrm>
          <a:prstGeom prst="roundRect">
            <a:avLst>
              <a:gd name="adj" fmla="val 8594"/>
            </a:avLst>
          </a:prstGeom>
          <a:solidFill>
            <a:srgbClr val="FFFFFF">
              <a:shade val="85000"/>
            </a:srgbClr>
          </a:solidFill>
          <a:ln>
            <a:noFill/>
          </a:ln>
          <a:effectLst>
            <a:softEdge rad="63500"/>
          </a:effectLst>
        </p:spPr>
      </p:pic>
      <p:pic>
        <p:nvPicPr>
          <p:cNvPr id="8" name="Resim 3" descr="Z:\00     DOĞRUDAN FAALİYET DESTEĞİ\bilgi notu fotolar\DSCN0502.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87325" y="1542327"/>
            <a:ext cx="2962336" cy="2352134"/>
          </a:xfrm>
          <a:prstGeom prst="roundRect">
            <a:avLst>
              <a:gd name="adj" fmla="val 8594"/>
            </a:avLst>
          </a:prstGeom>
          <a:solidFill>
            <a:srgbClr val="FFFFFF">
              <a:shade val="85000"/>
            </a:srgbClr>
          </a:solidFill>
          <a:ln>
            <a:noFill/>
          </a:ln>
          <a:effectLst>
            <a:softEdge rad="63500"/>
          </a:effectLst>
        </p:spPr>
      </p:pic>
    </p:spTree>
    <p:extLst>
      <p:ext uri="{BB962C8B-B14F-4D97-AF65-F5344CB8AC3E}">
        <p14:creationId xmlns:p14="http://schemas.microsoft.com/office/powerpoint/2010/main" val="32602670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49741" y="4489702"/>
            <a:ext cx="2788240" cy="1477328"/>
          </a:xfrm>
          <a:prstGeom prst="rect">
            <a:avLst/>
          </a:prstGeom>
        </p:spPr>
        <p:txBody>
          <a:bodyPr wrap="square">
            <a:spAutoFit/>
          </a:bodyPr>
          <a:lstStyle/>
          <a:p>
            <a:r>
              <a:rPr lang="tr-TR" b="1" i="1" dirty="0"/>
              <a:t>Başvuru Formu, ekleri ve Destekleyici belgeler dosya ayracı ile ayrılarak, bölümlerin üzerine etiketle isimleri yazılır.</a:t>
            </a:r>
          </a:p>
        </p:txBody>
      </p:sp>
      <p:sp>
        <p:nvSpPr>
          <p:cNvPr id="4" name="Rectangle 3"/>
          <p:cNvSpPr/>
          <p:nvPr/>
        </p:nvSpPr>
        <p:spPr>
          <a:xfrm>
            <a:off x="5443217" y="4489702"/>
            <a:ext cx="2592288" cy="1754326"/>
          </a:xfrm>
          <a:prstGeom prst="rect">
            <a:avLst/>
          </a:prstGeom>
        </p:spPr>
        <p:txBody>
          <a:bodyPr wrap="square">
            <a:spAutoFit/>
          </a:bodyPr>
          <a:lstStyle/>
          <a:p>
            <a:r>
              <a:rPr lang="tr-TR" b="1" i="1" dirty="0"/>
              <a:t>Başvuru Formu, ekleri ve Destekleyici belgeler 1 asıl ve </a:t>
            </a:r>
            <a:r>
              <a:rPr lang="tr-TR" b="1" i="1" dirty="0" smtClean="0"/>
              <a:t>1 </a:t>
            </a:r>
            <a:r>
              <a:rPr lang="tr-TR" b="1" i="1" dirty="0"/>
              <a:t>kopya olmak üzere </a:t>
            </a:r>
            <a:r>
              <a:rPr lang="tr-TR" b="1" i="1" dirty="0" smtClean="0"/>
              <a:t>2 </a:t>
            </a:r>
            <a:r>
              <a:rPr lang="tr-TR" b="1" i="1" dirty="0"/>
              <a:t>ayrı klasöre yerleştirilir. </a:t>
            </a:r>
          </a:p>
        </p:txBody>
      </p:sp>
      <p:pic>
        <p:nvPicPr>
          <p:cNvPr id="7" name="Resim 6" descr="Z:\00     DOĞRUDAN FAALİYET DESTEĞİ\bilgi notu fotolar\DSCN0510.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0808" y="1628800"/>
            <a:ext cx="2606106" cy="2367723"/>
          </a:xfrm>
          <a:prstGeom prst="roundRect">
            <a:avLst>
              <a:gd name="adj" fmla="val 8594"/>
            </a:avLst>
          </a:prstGeom>
          <a:solidFill>
            <a:srgbClr val="FFFFFF">
              <a:shade val="85000"/>
            </a:srgbClr>
          </a:solidFill>
          <a:ln>
            <a:noFill/>
          </a:ln>
          <a:effectLst>
            <a:softEdge rad="63500"/>
          </a:effectLst>
        </p:spPr>
      </p:pic>
      <p:pic>
        <p:nvPicPr>
          <p:cNvPr id="8" name="Resim 12" descr="Z:\00     DOĞRUDAN FAALİYET DESTEĞİ\bilgi notu fotolar\DSCN0515.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2436" y="1484784"/>
            <a:ext cx="2813851" cy="2416497"/>
          </a:xfrm>
          <a:prstGeom prst="roundRect">
            <a:avLst>
              <a:gd name="adj" fmla="val 8594"/>
            </a:avLst>
          </a:prstGeom>
          <a:solidFill>
            <a:srgbClr val="FFFFFF">
              <a:shade val="85000"/>
            </a:srgbClr>
          </a:solidFill>
          <a:ln>
            <a:noFill/>
          </a:ln>
          <a:effectLst>
            <a:softEdge rad="63500"/>
          </a:effectLst>
        </p:spPr>
      </p:pic>
    </p:spTree>
    <p:extLst>
      <p:ext uri="{BB962C8B-B14F-4D97-AF65-F5344CB8AC3E}">
        <p14:creationId xmlns:p14="http://schemas.microsoft.com/office/powerpoint/2010/main" val="22349659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51520" y="4766319"/>
            <a:ext cx="8568952" cy="1200329"/>
          </a:xfrm>
          <a:prstGeom prst="rect">
            <a:avLst/>
          </a:prstGeom>
        </p:spPr>
        <p:txBody>
          <a:bodyPr wrap="square">
            <a:spAutoFit/>
          </a:bodyPr>
          <a:lstStyle/>
          <a:p>
            <a:pPr algn="ctr"/>
            <a:r>
              <a:rPr lang="tr-TR" b="1" i="1" dirty="0"/>
              <a:t>Hazırlanan klasörler önceden temin edilen ambalaj kağıdına sarılır. Sistem üzerinden bilgisayar ortamına indirilen Başvuru Dosyası </a:t>
            </a:r>
            <a:r>
              <a:rPr lang="tr-TR" b="1" i="1" dirty="0" smtClean="0"/>
              <a:t>kapağı bir </a:t>
            </a:r>
            <a:r>
              <a:rPr lang="tr-TR" b="1" i="1" dirty="0"/>
              <a:t>şeffaf dosya içerisinde ambalaj kâğıdının üzerine </a:t>
            </a:r>
            <a:r>
              <a:rPr lang="tr-TR" b="1" i="1" dirty="0" smtClean="0"/>
              <a:t>yapıştırılır ve Ajansa posta yolu ile yada elden teslim edilerek son başvuru tarihinden önce ulaştırılır</a:t>
            </a:r>
            <a:endParaRPr lang="tr-TR" b="1" i="1"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7744" y="1340768"/>
            <a:ext cx="4035902" cy="3023878"/>
          </a:xfrm>
          <a:prstGeom prst="rect">
            <a:avLst/>
          </a:prstGeom>
        </p:spPr>
      </p:pic>
    </p:spTree>
    <p:extLst>
      <p:ext uri="{BB962C8B-B14F-4D97-AF65-F5344CB8AC3E}">
        <p14:creationId xmlns:p14="http://schemas.microsoft.com/office/powerpoint/2010/main" val="194426930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Gree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292E63A9-BB86-4E3D-B92A-7223C6510D2E}"/>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whisp</Template>
  <TotalTime>484</TotalTime>
  <Words>234</Words>
  <Application>Microsoft Office PowerPoint</Application>
  <PresentationFormat>Ekran Gösterisi (4:3)</PresentationFormat>
  <Paragraphs>14</Paragraphs>
  <Slides>8</Slides>
  <Notes>0</Notes>
  <HiddenSlides>0</HiddenSlides>
  <MMClips>0</MMClips>
  <ScaleCrop>false</ScaleCrop>
  <HeadingPairs>
    <vt:vector size="4" baseType="variant">
      <vt:variant>
        <vt:lpstr>Tema</vt:lpstr>
      </vt:variant>
      <vt:variant>
        <vt:i4>1</vt:i4>
      </vt:variant>
      <vt:variant>
        <vt:lpstr>Slayt Başlıkları</vt:lpstr>
      </vt:variant>
      <vt:variant>
        <vt:i4>8</vt:i4>
      </vt:variant>
    </vt:vector>
  </HeadingPairs>
  <TitlesOfParts>
    <vt:vector size="9" baseType="lpstr">
      <vt:lpstr>Ion</vt:lpstr>
      <vt:lpstr>T.C. GÜNEY EGE KALKINMA AJANSI</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T.C. GÜNEY EGE KALKINMA AJANSI</dc:title>
  <dc:creator>akrm</dc:creator>
  <cp:lastModifiedBy>Özgür AKDOĞAN</cp:lastModifiedBy>
  <cp:revision>23</cp:revision>
  <dcterms:created xsi:type="dcterms:W3CDTF">2012-05-22T08:34:26Z</dcterms:created>
  <dcterms:modified xsi:type="dcterms:W3CDTF">2014-02-13T08:10:53Z</dcterms:modified>
</cp:coreProperties>
</file>